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4" r:id="rId13"/>
    <p:sldId id="333" r:id="rId14"/>
    <p:sldId id="335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01"/>
    <p:restoredTop sz="94933" autoAdjust="0"/>
  </p:normalViewPr>
  <p:slideViewPr>
    <p:cSldViewPr snapToGrid="0" snapToObjects="1">
      <p:cViewPr>
        <p:scale>
          <a:sx n="71" d="100"/>
          <a:sy n="71" d="100"/>
        </p:scale>
        <p:origin x="1344" y="3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23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Usman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Arif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12-Oct-2022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58E247C-4D95-75B5-E167-1D8418D68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8566" y="1393903"/>
            <a:ext cx="8106287" cy="503330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393903"/>
            <a:ext cx="2424267" cy="463224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Calculating % of null values in each column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Calculating Number of launches on each site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Calculating number of occurrence of each orbit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number and occurrence of mission outcomes per orbit type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landing outcome label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https://github.com/usmanarif1/Data-Science-Capstone-Project/blob/bbcf0ba7415607ce1e0c0d87fee40228dbb7b8b4/Space%20X%20data%20wrangling%20notebook.ipynb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517E31-6C91-A03D-6DBF-D9305AE3C09D}"/>
              </a:ext>
            </a:extLst>
          </p:cNvPr>
          <p:cNvCxnSpPr>
            <a:cxnSpLocks/>
          </p:cNvCxnSpPr>
          <p:nvPr/>
        </p:nvCxnSpPr>
        <p:spPr>
          <a:xfrm flipH="1">
            <a:off x="7110503" y="3509207"/>
            <a:ext cx="2096428" cy="401638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230EAE-D3E0-294C-0FB0-458F4443B24A}"/>
              </a:ext>
            </a:extLst>
          </p:cNvPr>
          <p:cNvCxnSpPr>
            <a:cxnSpLocks/>
          </p:cNvCxnSpPr>
          <p:nvPr/>
        </p:nvCxnSpPr>
        <p:spPr>
          <a:xfrm flipH="1">
            <a:off x="6568068" y="1970144"/>
            <a:ext cx="2453269" cy="906871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B98DC52-C83A-EBC0-B045-540E957A983E}"/>
              </a:ext>
            </a:extLst>
          </p:cNvPr>
          <p:cNvCxnSpPr>
            <a:cxnSpLocks/>
          </p:cNvCxnSpPr>
          <p:nvPr/>
        </p:nvCxnSpPr>
        <p:spPr>
          <a:xfrm>
            <a:off x="6481549" y="1758757"/>
            <a:ext cx="1550530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7F321D-2837-2D9A-5A4E-040B05D44171}"/>
              </a:ext>
            </a:extLst>
          </p:cNvPr>
          <p:cNvCxnSpPr>
            <a:cxnSpLocks/>
          </p:cNvCxnSpPr>
          <p:nvPr/>
        </p:nvCxnSpPr>
        <p:spPr>
          <a:xfrm>
            <a:off x="6683783" y="3063437"/>
            <a:ext cx="957926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247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524067-3D77-BB01-2CEF-F984F5C73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3364" y="1393903"/>
            <a:ext cx="8204608" cy="489839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99440" y="1393903"/>
            <a:ext cx="2645565" cy="463224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Categorial Plots to see relationship between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Number, Payload Mass, Orbit &amp; Launch Site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Plot to observe relationship between orbits and success percentage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to observe relationship between flight number and orbit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Plot to observe relationship between year and success Rate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https://github.com/usmanarif1/Data-Science-Capstone-Project/blob/bbcf0ba7415607ce1e0c0d87fee40228dbb7b8b4/EDA%20with%20Data%20Visualization.ipynb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485801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10640"/>
            <a:ext cx="9745589" cy="484727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the names of the unique launch sites in the space mission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5 records where launch sites begin with the string 'CCA’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total payload mass carried by boosters launched by NASA (CRS)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date when the first successful landing outcome in ground pad was achieved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boosters which have success in drone ship and have payload mass greater than 4000 but less than 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which have carried the maximum payload mass. Use a subquery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failed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drone ship, their booster versions, and 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Rank the count of landing outcomes (such as Failure (drone ship) or Success (ground pad)) between the date 2010-06-04 and 2017-03-20, in descending order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https://github.com/usmanarif1/Data-Science-Capstone-Project/blob/bbcf0ba7415607ce1e0c0d87fee40228dbb7b8b4/Exploratory%20Data%20Analysis%20using%20SQL.ipynb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61977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Marker, Circle, Icon, Polynomial Line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markercluster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were placed on Map.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were used to mark launch sites on map, mark the success/ failed launches for each site on map and to calculate distances between launch site to its proximities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https://github.com/usmanarif1/Data-Science-Capstone-Project/blob/bbcf0ba7415607ce1e0c0d87fee40228dbb7b8b4/Data%20visualization%20with%20folium.ipynb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Two interactions were added: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Dropdown interaction for launch site &amp; Slider interaction for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Two plots were added: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success pie Chart linked to dropdown interaction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success payload scatter Chart linked to both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plots and interactions were added to visualize relationship and to drive insights from payload mass and launch site data with success of the mission</a:t>
            </a:r>
          </a:p>
          <a:p>
            <a:r>
              <a:rPr lang="en-US" sz="1600" dirty="0"/>
              <a:t>https://github.com/usmanarif1/Data-Science-Capstone-Project/blob/bbcf0ba7415607ce1e0c0d87fee40228dbb7b8b4/spacex_dash_app.py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an array from the variable to be predicted ‘Class’.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Standardized the data set to be used for modeling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Train Test split of Data Set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Tuned Hyper Parameters for logistic regression, Decision tree, Support Vector Machines and K nearest Neighbor using Grid CV to achieve their maximum accuracy.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Predicted output variable using tuned models.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Plotted confusion matrix for the predicted values of different models.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https://github.com/usmanarif1/Data-Science-Capstone-Project/blob/bbcf0ba7415607ce1e0c0d87fee40228dbb7b8b4/Machine%20Learning.ipynb</a:t>
            </a:r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219978" y="4141694"/>
            <a:ext cx="9742068" cy="76379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scatter plot shows that most of the flights happened from launch site of CCAFS SLC 40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E92C06-234D-C39A-7ED5-BEC613A85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985" y="1892689"/>
            <a:ext cx="10486029" cy="200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017436" y="4320598"/>
            <a:ext cx="10170517" cy="155307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Scatterplot shows that for payload greater than 10000kg VAFB SLC 4E launch site is not used.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F6B6DA-793A-7CEB-79EF-2889A3297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227" y="1922621"/>
            <a:ext cx="10455546" cy="195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071224" y="5043724"/>
            <a:ext cx="9363693" cy="88699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bar chart shows that for orbits: ES-L1, GEO, HEO &amp; SSO success percentage of 100%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CA87EF-E0BB-F7E2-5DDF-D94FF39EB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3246" y="1370778"/>
            <a:ext cx="5429083" cy="353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78726" y="4119779"/>
            <a:ext cx="9875740" cy="151722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Shows that later flight numbers are usually successfully launched in VLEO Orbit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9D2577-DF6C-C922-C87D-CD68C8590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726" y="1835637"/>
            <a:ext cx="10234547" cy="192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5119982"/>
            <a:ext cx="10181274" cy="74900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shows that for higher payloads ISS Orbit or VLEO orbit are </a:t>
            </a:r>
            <a:r>
              <a:rPr lang="en-CA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preffered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F0AAFB-923C-1DF4-08A0-55733BCFB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306" y="1316579"/>
            <a:ext cx="5950465" cy="357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4579568"/>
            <a:ext cx="9815514" cy="95725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line plot shows that the trend of successful landing of booster is rising every year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511D28-EC1B-3916-3966-D3D2BB300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830" y="1321178"/>
            <a:ext cx="5038339" cy="302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55D573-E97D-43FC-8606-2D271983AEE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2803206" y="2180627"/>
            <a:ext cx="5178969" cy="231237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39B678-2A90-B8CE-04A0-C2CD19EDF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282" y="1690634"/>
            <a:ext cx="10003378" cy="27200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41FCA1C-4E11-259B-8FE4-FC3D6433B273}"/>
              </a:ext>
            </a:extLst>
          </p:cNvPr>
          <p:cNvSpPr/>
          <p:nvPr/>
        </p:nvSpPr>
        <p:spPr>
          <a:xfrm>
            <a:off x="1635162" y="2194560"/>
            <a:ext cx="6970956" cy="31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ED43EA-740C-8E65-4B62-E1295E456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942" y="2800295"/>
            <a:ext cx="8234115" cy="16856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4F47EC0-D07D-6D88-9BED-98C17CD61518}"/>
              </a:ext>
            </a:extLst>
          </p:cNvPr>
          <p:cNvSpPr/>
          <p:nvPr/>
        </p:nvSpPr>
        <p:spPr>
          <a:xfrm>
            <a:off x="2151529" y="3429000"/>
            <a:ext cx="8061528" cy="3684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EF06C5-F33E-44E1-1EFF-4D5A0C0A3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058" y="2059793"/>
            <a:ext cx="9353859" cy="22109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045532-81DB-A89C-0595-0354301AB0F3}"/>
              </a:ext>
            </a:extLst>
          </p:cNvPr>
          <p:cNvSpPr/>
          <p:nvPr/>
        </p:nvSpPr>
        <p:spPr>
          <a:xfrm>
            <a:off x="1828800" y="3119726"/>
            <a:ext cx="8534400" cy="401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D9CBCA-69C0-3C9F-0435-25FB33385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687" y="1886980"/>
            <a:ext cx="8528626" cy="277154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FFF8113-52BC-E6F8-0C57-217B547E4858}"/>
              </a:ext>
            </a:extLst>
          </p:cNvPr>
          <p:cNvSpPr/>
          <p:nvPr/>
        </p:nvSpPr>
        <p:spPr>
          <a:xfrm>
            <a:off x="1828800" y="3431696"/>
            <a:ext cx="8534400" cy="401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DBB5DE-2B63-AFB1-7D16-4CBFB9849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928" y="2282090"/>
            <a:ext cx="11578143" cy="266642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63D8EEF-EF6D-2980-8EC5-D78D82F96E54}"/>
              </a:ext>
            </a:extLst>
          </p:cNvPr>
          <p:cNvSpPr/>
          <p:nvPr/>
        </p:nvSpPr>
        <p:spPr>
          <a:xfrm>
            <a:off x="989701" y="2936839"/>
            <a:ext cx="8534400" cy="401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15844"/>
            <a:ext cx="10248073" cy="5003506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SpaceX API &amp; Wikipedia Page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 was performed by dealing with null values &amp; One Hot Encoding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was performed using SQL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Visualization was created for EDA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Visualization &amp; Dashboard were created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models were created for classification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Visualizations helped in understanding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Optimal Predictive Model was obtained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A5F0ED-60B0-C336-492B-CA721B698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2366588"/>
            <a:ext cx="10708899" cy="212299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E84801B-2121-EEB5-188D-8BFE966CA0EC}"/>
              </a:ext>
            </a:extLst>
          </p:cNvPr>
          <p:cNvSpPr/>
          <p:nvPr/>
        </p:nvSpPr>
        <p:spPr>
          <a:xfrm>
            <a:off x="1551972" y="3313329"/>
            <a:ext cx="8534400" cy="401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6DF2B9-88FE-841C-B0C8-78F4A067F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258" y="1393102"/>
            <a:ext cx="8809483" cy="469432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DBE0F78-D9CC-86AD-90F6-9124CF6F4F62}"/>
              </a:ext>
            </a:extLst>
          </p:cNvPr>
          <p:cNvSpPr/>
          <p:nvPr/>
        </p:nvSpPr>
        <p:spPr>
          <a:xfrm>
            <a:off x="1966341" y="2190955"/>
            <a:ext cx="8534400" cy="401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464C7F-0AD2-AB41-5DF5-8AC952874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890" y="2060089"/>
            <a:ext cx="10530082" cy="273782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5F6CCFE-70E6-C628-885D-9AE56FCFD1E6}"/>
              </a:ext>
            </a:extLst>
          </p:cNvPr>
          <p:cNvSpPr/>
          <p:nvPr/>
        </p:nvSpPr>
        <p:spPr>
          <a:xfrm>
            <a:off x="1463040" y="3614570"/>
            <a:ext cx="8534400" cy="401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990E33-382D-87A8-2759-982B5D72C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559" y="1464446"/>
            <a:ext cx="9965209" cy="48307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EBEDACA-25D7-9F81-D4DB-949C3E2DD351}"/>
              </a:ext>
            </a:extLst>
          </p:cNvPr>
          <p:cNvSpPr/>
          <p:nvPr/>
        </p:nvSpPr>
        <p:spPr>
          <a:xfrm>
            <a:off x="1828800" y="2657139"/>
            <a:ext cx="8534400" cy="401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 on 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7DA41E-73C5-2132-F9F0-200F21C8B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224" y="1468960"/>
            <a:ext cx="8711463" cy="421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851699"/>
            <a:ext cx="9745589" cy="132526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</a:rPr>
              <a:t>Green shows successful outcomes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Outcomes from launch 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FCC783-F863-BEA4-D222-6FBE794B6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5945" y="1417763"/>
            <a:ext cx="5733717" cy="330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Proximity Distance from launch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B7E8A0-B4D6-D895-0997-9F3194F3A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758" y="1556450"/>
            <a:ext cx="7446484" cy="446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034579"/>
            <a:ext cx="9745589" cy="114238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shows percentage of launches from each launch site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Sites Pie Chart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13B0B2-FCE9-04EF-9635-045431368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4605" y="1341216"/>
            <a:ext cx="6555000" cy="360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05415"/>
            <a:ext cx="10399485" cy="4520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Reusage of first stage of Falcon 9 rocket launches help SpaceX to launch rocket at a reduced cost of 62 million dollars each, compared to 165 million dollars price tag of conventional launch.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task is to predict whether the first stage of SpaceX Falcon 9 rocket will land successfully or not.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4679575"/>
            <a:ext cx="10551583" cy="149738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/>
              <a:t>KSC LC-39A has highest launch success ratio with 76.9% as shown in pie chart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Highest launch success ratio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60AD9A-114A-73DB-AF08-24940A5FB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7749" y="1307996"/>
            <a:ext cx="6389601" cy="3345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 Launch Outcome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EA3ED5-1972-049D-FAC8-6D1D1A73A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8745" y="1489337"/>
            <a:ext cx="4549066" cy="49378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CC5DCF-8D7D-AA05-2D4B-DB8350D13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810" y="1489337"/>
            <a:ext cx="4710075" cy="493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decision tree has the highest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D05C6F-AB30-DAD3-BC7B-51BB01912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818" y="1523206"/>
            <a:ext cx="4993284" cy="315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52229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 for decision tree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9CC16E-A982-1954-9BB6-6B212AB0E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673" y="1891521"/>
            <a:ext cx="5119913" cy="381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model has the highest accuracy of 0.90 approx.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Lighter payloads perform better than the heavier payloads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 has highest success in launch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is increasing annually which will eventually lead to perfection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GEO, HEO , SSO &amp; ES L1 orbits have highest accuracy.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Distance of any point from launch site can be calculated using interactive map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 project link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https://github.com/usmanarif1/Data-Science-Capstone-Project.git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SpaceX Rest API &amp; Web Scrapping of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Cleaning of Null values &amp; Irrelevant columns &amp; One Hot Encoding of data fields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Different classification models were built using optimum parameters found by Grid Search to find optimal model for classification.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63050"/>
            <a:ext cx="10515600" cy="1238960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API and Web scrapping. The process flow was as following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494045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222ADB-2941-AC9E-BB55-7F2F69A80669}"/>
              </a:ext>
            </a:extLst>
          </p:cNvPr>
          <p:cNvSpPr txBox="1"/>
          <p:nvPr/>
        </p:nvSpPr>
        <p:spPr>
          <a:xfrm>
            <a:off x="3575023" y="2740213"/>
            <a:ext cx="1978059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Using Space X Rest API</a:t>
            </a:r>
            <a:endParaRPr lang="en-P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48850A-281F-C9C2-711F-570D14CBDA77}"/>
              </a:ext>
            </a:extLst>
          </p:cNvPr>
          <p:cNvSpPr txBox="1"/>
          <p:nvPr/>
        </p:nvSpPr>
        <p:spPr>
          <a:xfrm>
            <a:off x="6180463" y="2724169"/>
            <a:ext cx="2059837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Requesting HTML From Wikipedia</a:t>
            </a:r>
            <a:endParaRPr lang="en-P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10893A-21B6-44BF-73CF-FC03C093A87F}"/>
              </a:ext>
            </a:extLst>
          </p:cNvPr>
          <p:cNvSpPr txBox="1"/>
          <p:nvPr/>
        </p:nvSpPr>
        <p:spPr>
          <a:xfrm>
            <a:off x="6212060" y="3669859"/>
            <a:ext cx="2059838" cy="61555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dirty="0"/>
              <a:t>Extracting Data using beautiful soup</a:t>
            </a:r>
            <a:endParaRPr lang="en-PK" sz="17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CF67D9-F754-20FE-4395-F01AC5C9C577}"/>
              </a:ext>
            </a:extLst>
          </p:cNvPr>
          <p:cNvSpPr txBox="1"/>
          <p:nvPr/>
        </p:nvSpPr>
        <p:spPr>
          <a:xfrm>
            <a:off x="6243657" y="4590145"/>
            <a:ext cx="1996645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Normalizing data into csv file</a:t>
            </a:r>
            <a:endParaRPr lang="en-PK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2232C3-363C-D777-A4EC-AE695BABDDEA}"/>
              </a:ext>
            </a:extLst>
          </p:cNvPr>
          <p:cNvSpPr txBox="1"/>
          <p:nvPr/>
        </p:nvSpPr>
        <p:spPr>
          <a:xfrm>
            <a:off x="3575023" y="3660878"/>
            <a:ext cx="1978059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Receiving JSON File from API</a:t>
            </a:r>
            <a:endParaRPr lang="en-PK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E204C-14A5-FCE0-718F-9D47135CBB67}"/>
              </a:ext>
            </a:extLst>
          </p:cNvPr>
          <p:cNvSpPr txBox="1"/>
          <p:nvPr/>
        </p:nvSpPr>
        <p:spPr>
          <a:xfrm>
            <a:off x="3575023" y="4593864"/>
            <a:ext cx="1996645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Normalizing data into csv file</a:t>
            </a:r>
            <a:endParaRPr lang="en-P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1FD8D9-AE27-68CE-BC24-AC4E66128FB7}"/>
              </a:ext>
            </a:extLst>
          </p:cNvPr>
          <p:cNvSpPr txBox="1"/>
          <p:nvPr/>
        </p:nvSpPr>
        <p:spPr>
          <a:xfrm>
            <a:off x="4084839" y="5780880"/>
            <a:ext cx="3401121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Combining Data for Consolidation and Wrangling</a:t>
            </a:r>
            <a:endParaRPr lang="en-PK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D72DC05-4B3F-51EB-9D95-97F79553837E}"/>
              </a:ext>
            </a:extLst>
          </p:cNvPr>
          <p:cNvCxnSpPr>
            <a:stCxn id="3" idx="2"/>
            <a:endCxn id="9" idx="0"/>
          </p:cNvCxnSpPr>
          <p:nvPr/>
        </p:nvCxnSpPr>
        <p:spPr>
          <a:xfrm>
            <a:off x="4564053" y="3386544"/>
            <a:ext cx="0" cy="2743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3B6DA3C-B570-0C40-78EB-CC40C03FB816}"/>
              </a:ext>
            </a:extLst>
          </p:cNvPr>
          <p:cNvCxnSpPr/>
          <p:nvPr/>
        </p:nvCxnSpPr>
        <p:spPr>
          <a:xfrm>
            <a:off x="7214324" y="3382828"/>
            <a:ext cx="0" cy="2743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B182D8-08A0-BA4A-8BEB-2EC36F169576}"/>
              </a:ext>
            </a:extLst>
          </p:cNvPr>
          <p:cNvCxnSpPr/>
          <p:nvPr/>
        </p:nvCxnSpPr>
        <p:spPr>
          <a:xfrm>
            <a:off x="4564052" y="4319530"/>
            <a:ext cx="0" cy="2743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CA25B83-A4D9-D22B-1E23-FB194630329C}"/>
              </a:ext>
            </a:extLst>
          </p:cNvPr>
          <p:cNvCxnSpPr/>
          <p:nvPr/>
        </p:nvCxnSpPr>
        <p:spPr>
          <a:xfrm>
            <a:off x="7210381" y="4319530"/>
            <a:ext cx="0" cy="2743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03ECD5C-3E36-27EC-62EC-02B085DEDAF2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4573346" y="5240195"/>
            <a:ext cx="1212054" cy="5406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94662BF-CCD7-B2D6-702D-23F1CEE433A7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flipH="1">
            <a:off x="5785400" y="5236476"/>
            <a:ext cx="1456580" cy="5444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6FAD83E-8B5F-D67A-8E3B-C35DD714A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333" y="1294488"/>
            <a:ext cx="8223046" cy="513272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393903"/>
            <a:ext cx="2424267" cy="463224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Requesting Data from SpaceX API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Normalizing JSON File to Pandas Data Frame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Cleaning Data using Custom Functions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Extracting record for only Falcon 9 Rocket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Dealing with Null values &amp; Exporting data As csv files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https://github.com/usmanarif1/Data-Science-Capstone-Project/blob/bbcf0ba7415607ce1e0c0d87fee40228dbb7b8b4/Space%20X%20data%20collection%20notebook.ipynb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517E31-6C91-A03D-6DBF-D9305AE3C09D}"/>
              </a:ext>
            </a:extLst>
          </p:cNvPr>
          <p:cNvCxnSpPr>
            <a:cxnSpLocks/>
          </p:cNvCxnSpPr>
          <p:nvPr/>
        </p:nvCxnSpPr>
        <p:spPr>
          <a:xfrm flipH="1">
            <a:off x="7724078" y="3988710"/>
            <a:ext cx="1430560" cy="828617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230EAE-D3E0-294C-0FB0-458F4443B24A}"/>
              </a:ext>
            </a:extLst>
          </p:cNvPr>
          <p:cNvCxnSpPr>
            <a:cxnSpLocks/>
          </p:cNvCxnSpPr>
          <p:nvPr/>
        </p:nvCxnSpPr>
        <p:spPr>
          <a:xfrm flipH="1">
            <a:off x="6568068" y="2122739"/>
            <a:ext cx="2586570" cy="754276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CA912C-1911-506C-05CB-895F0AEBD2B3}"/>
              </a:ext>
            </a:extLst>
          </p:cNvPr>
          <p:cNvCxnSpPr>
            <a:cxnSpLocks/>
          </p:cNvCxnSpPr>
          <p:nvPr/>
        </p:nvCxnSpPr>
        <p:spPr>
          <a:xfrm>
            <a:off x="7184590" y="3717364"/>
            <a:ext cx="387088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B98DC52-C83A-EBC0-B045-540E957A983E}"/>
              </a:ext>
            </a:extLst>
          </p:cNvPr>
          <p:cNvCxnSpPr>
            <a:cxnSpLocks/>
          </p:cNvCxnSpPr>
          <p:nvPr/>
        </p:nvCxnSpPr>
        <p:spPr>
          <a:xfrm>
            <a:off x="7336990" y="2011227"/>
            <a:ext cx="387088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6FAD83E-8B5F-D67A-8E3B-C35DD714A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333" y="1294488"/>
            <a:ext cx="8223046" cy="513272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393903"/>
            <a:ext cx="2424267" cy="463224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Requesting Data from SpaceX API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Normalizing JSON File to Pandas Data Frame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Cleaning Data using Custom Functions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Extracting record for only Falcon 9 Rocket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Dealing with Null values &amp; Exporting data As csv files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https://github.com/usmanarif1/Data-Science-Capstone-Project/blob/bbcf0ba7415607ce1e0c0d87fee40228dbb7b8b4/Space%20X%20data%20collection%20notebook.ipynb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517E31-6C91-A03D-6DBF-D9305AE3C09D}"/>
              </a:ext>
            </a:extLst>
          </p:cNvPr>
          <p:cNvCxnSpPr>
            <a:cxnSpLocks/>
          </p:cNvCxnSpPr>
          <p:nvPr/>
        </p:nvCxnSpPr>
        <p:spPr>
          <a:xfrm flipH="1">
            <a:off x="7724078" y="3988710"/>
            <a:ext cx="1430560" cy="828617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230EAE-D3E0-294C-0FB0-458F4443B24A}"/>
              </a:ext>
            </a:extLst>
          </p:cNvPr>
          <p:cNvCxnSpPr>
            <a:cxnSpLocks/>
          </p:cNvCxnSpPr>
          <p:nvPr/>
        </p:nvCxnSpPr>
        <p:spPr>
          <a:xfrm flipH="1">
            <a:off x="6568068" y="2122739"/>
            <a:ext cx="2586570" cy="754276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CA912C-1911-506C-05CB-895F0AEBD2B3}"/>
              </a:ext>
            </a:extLst>
          </p:cNvPr>
          <p:cNvCxnSpPr>
            <a:cxnSpLocks/>
          </p:cNvCxnSpPr>
          <p:nvPr/>
        </p:nvCxnSpPr>
        <p:spPr>
          <a:xfrm>
            <a:off x="7184590" y="3717364"/>
            <a:ext cx="387088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B98DC52-C83A-EBC0-B045-540E957A983E}"/>
              </a:ext>
            </a:extLst>
          </p:cNvPr>
          <p:cNvCxnSpPr>
            <a:cxnSpLocks/>
          </p:cNvCxnSpPr>
          <p:nvPr/>
        </p:nvCxnSpPr>
        <p:spPr>
          <a:xfrm>
            <a:off x="7336990" y="2011227"/>
            <a:ext cx="387088" cy="0"/>
          </a:xfrm>
          <a:prstGeom prst="straightConnector1">
            <a:avLst/>
          </a:prstGeom>
          <a:ln w="285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865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528</TotalTime>
  <Words>1404</Words>
  <Application>Microsoft Office PowerPoint</Application>
  <PresentationFormat>Widescreen</PresentationFormat>
  <Paragraphs>207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dell</cp:lastModifiedBy>
  <cp:revision>208</cp:revision>
  <dcterms:created xsi:type="dcterms:W3CDTF">2021-04-29T18:58:34Z</dcterms:created>
  <dcterms:modified xsi:type="dcterms:W3CDTF">2022-10-12T22:28:37Z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